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6"/>
  </p:notesMasterIdLst>
  <p:sldIdLst>
    <p:sldId id="256" r:id="rId4"/>
    <p:sldId id="307" r:id="rId5"/>
    <p:sldId id="308" r:id="rId6"/>
    <p:sldId id="310" r:id="rId7"/>
    <p:sldId id="311" r:id="rId8"/>
    <p:sldId id="313" r:id="rId9"/>
    <p:sldId id="314" r:id="rId10"/>
    <p:sldId id="312" r:id="rId11"/>
    <p:sldId id="315" r:id="rId12"/>
    <p:sldId id="316" r:id="rId13"/>
    <p:sldId id="317" r:id="rId14"/>
    <p:sldId id="318" r:id="rId15"/>
    <p:sldId id="319" r:id="rId16"/>
    <p:sldId id="320" r:id="rId17"/>
    <p:sldId id="326" r:id="rId18"/>
    <p:sldId id="327" r:id="rId19"/>
    <p:sldId id="329" r:id="rId20"/>
    <p:sldId id="322" r:id="rId21"/>
    <p:sldId id="325" r:id="rId22"/>
    <p:sldId id="339" r:id="rId23"/>
    <p:sldId id="334" r:id="rId24"/>
    <p:sldId id="338" r:id="rId25"/>
    <p:sldId id="335" r:id="rId26"/>
    <p:sldId id="336" r:id="rId27"/>
    <p:sldId id="337" r:id="rId28"/>
    <p:sldId id="333" r:id="rId29"/>
    <p:sldId id="340" r:id="rId30"/>
    <p:sldId id="341" r:id="rId31"/>
    <p:sldId id="342" r:id="rId32"/>
    <p:sldId id="343" r:id="rId33"/>
    <p:sldId id="344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23C383-1980-4276-BCC7-D24C5BDCB97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688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561E0FF-11F0-4D9C-96D2-E781035FA03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137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6F6203-01D2-43C7-AAD5-322AB6D46342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3825C5-98E4-4410-83C7-8A8C48DC2BEF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2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A0536A-978F-49D2-B25A-B625142CEF5D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8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623C17-6EC8-4137-8840-C1A19431BA59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98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623C17-6EC8-4137-8840-C1A19431BA59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6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623C17-6EC8-4137-8840-C1A19431BA59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56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66178A-AF44-4FF1-A308-968A6227124F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A131B72-7F51-4981-96E8-398E6A7662D3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1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A131B72-7F51-4981-96E8-398E6A7662D3}" type="slidenum">
              <a:t>26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5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0CED5E-F99B-4B04-8BDE-C4524975671A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8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214898-88DD-44EE-937A-7BE79BF1DEDB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4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B85173-DD4C-4499-989C-15E91C2A7C8C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015641-C52E-4152-9382-153FF932A695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1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894D641-C9C1-40E4-8F63-B3BF67E53D30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0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108EBE-661E-466B-9474-EE4BB6A29DE8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5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2CBC26-7F8F-48CD-9296-141E678C4584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94F8AE-0685-4FB8-89B0-BC5668848BBE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4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25560" y="-46080"/>
            <a:ext cx="9118080" cy="286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5560" y="-46080"/>
            <a:ext cx="9118080" cy="286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5560" y="-46080"/>
            <a:ext cx="9118080" cy="286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 w="262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Afbeelding 4"/>
          <p:cNvPicPr/>
          <p:nvPr/>
        </p:nvPicPr>
        <p:blipFill>
          <a:blip r:embed="rId14"/>
          <a:stretch/>
        </p:blipFill>
        <p:spPr>
          <a:xfrm>
            <a:off x="6912000" y="6210000"/>
            <a:ext cx="2206440" cy="559080"/>
          </a:xfrm>
          <a:prstGeom prst="rect">
            <a:avLst/>
          </a:prstGeom>
          <a:ln>
            <a:noFill/>
          </a:ln>
        </p:spPr>
      </p:pic>
      <p:sp>
        <p:nvSpPr>
          <p:cNvPr id="3" name="Line 3"/>
          <p:cNvSpPr/>
          <p:nvPr/>
        </p:nvSpPr>
        <p:spPr>
          <a:xfrm>
            <a:off x="685800" y="3398400"/>
            <a:ext cx="7848360" cy="1440"/>
          </a:xfrm>
          <a:prstGeom prst="line">
            <a:avLst/>
          </a:prstGeom>
          <a:ln w="19080">
            <a:solidFill>
              <a:srgbClr val="D2533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 w="262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Afbeelding 4"/>
          <p:cNvPicPr/>
          <p:nvPr/>
        </p:nvPicPr>
        <p:blipFill>
          <a:blip r:embed="rId14"/>
          <a:stretch/>
        </p:blipFill>
        <p:spPr>
          <a:xfrm>
            <a:off x="6912000" y="6210000"/>
            <a:ext cx="2206440" cy="559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30960" y="6477120"/>
            <a:ext cx="29016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Introduction NGS – 2023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14"/>
          <a:stretch/>
        </p:blipFill>
        <p:spPr>
          <a:xfrm>
            <a:off x="0" y="0"/>
            <a:ext cx="9149400" cy="685800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69520" y="261000"/>
            <a:ext cx="7347960" cy="113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409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469520" y="1654200"/>
            <a:ext cx="734796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29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en-US" sz="253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219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1436760" y="6246720"/>
            <a:ext cx="2130120" cy="472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3616560" y="6246720"/>
            <a:ext cx="2898360" cy="472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6555600" y="6246720"/>
            <a:ext cx="2130120" cy="472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A8CC50B-B7CD-4C7F-B56C-573F41E2091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7203334_Proteome_Analysis_of_Ground_State_Pluripotency?_tp=eyJjb250ZXh0Ijp7ImZpcnN0UGFnZSI6Il9kaXJlY3QiLCJwYWdlIjoiX2RpcmVjdCJ9f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gif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85800" y="1371600"/>
            <a:ext cx="7865280" cy="1926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pc="-97" dirty="0" err="1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RNASeq</a:t>
            </a:r>
            <a:r>
              <a:rPr lang="en-US" sz="3200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: Differential Gene Expression Analysis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85800" y="3505320"/>
            <a:ext cx="786528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Á</a:t>
            </a:r>
            <a:r>
              <a:rPr lang="en-US" sz="2000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lvaro Cortés Calabuig</a:t>
            </a: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October 2023</a:t>
            </a:r>
            <a:endParaRPr lang="en-US" sz="2000" b="0" strike="noStrike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548640" y="107352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2412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548640" y="1856160"/>
          <a:ext cx="8053560" cy="354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222028" imgH="6273520" progId="">
                  <p:embed/>
                </p:oleObj>
              </mc:Choice>
              <mc:Fallback>
                <p:oleObj r:id="rId3" imgW="14222028" imgH="6273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" y="1856160"/>
                        <a:ext cx="8053560" cy="3548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91440" y="1280159"/>
            <a:ext cx="901152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RNA-Seq BAM/SAM</a:t>
            </a:r>
          </a:p>
        </p:txBody>
      </p:sp>
    </p:spTree>
    <p:extLst>
      <p:ext uri="{BB962C8B-B14F-4D97-AF65-F5344CB8AC3E}">
        <p14:creationId xmlns:p14="http://schemas.microsoft.com/office/powerpoint/2010/main" val="614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365760" y="23544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2600" b="0" i="0" u="none" strike="noStrike" kern="1200" cap="none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Counting Reads in HTSeq	</a:t>
            </a:r>
          </a:p>
        </p:txBody>
      </p:sp>
      <p:sp>
        <p:nvSpPr>
          <p:cNvPr id="3" name="Text Box 2"/>
          <p:cNvSpPr/>
          <p:nvPr/>
        </p:nvSpPr>
        <p:spPr>
          <a:xfrm>
            <a:off x="840959" y="2457360"/>
            <a:ext cx="3119400" cy="8585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58680" rIns="90000" bIns="45000" anchor="t" anchorCtr="0" compatLnSpc="0">
            <a:noAutofit/>
          </a:bodyPr>
          <a:lstStyle/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Method:</a:t>
            </a: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/>
            </a:pP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each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only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once</a:t>
            </a:r>
            <a:endParaRPr lang="nl-BE" sz="16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6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/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Multi-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mapping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and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overlapping</a:t>
            </a: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multiple features 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discarded</a:t>
            </a:r>
            <a:endParaRPr lang="nl-BE" sz="16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3"/>
          <p:cNvSpPr/>
          <p:nvPr/>
        </p:nvSpPr>
        <p:spPr>
          <a:xfrm>
            <a:off x="95040" y="2957400"/>
            <a:ext cx="3962160" cy="759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4"/>
          <p:cNvSpPr/>
          <p:nvPr/>
        </p:nvSpPr>
        <p:spPr>
          <a:xfrm>
            <a:off x="409320" y="250344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5"/>
          <p:cNvSpPr/>
          <p:nvPr/>
        </p:nvSpPr>
        <p:spPr>
          <a:xfrm>
            <a:off x="763200" y="2395439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6"/>
          <p:cNvSpPr/>
          <p:nvPr/>
        </p:nvSpPr>
        <p:spPr>
          <a:xfrm>
            <a:off x="763200" y="264924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7"/>
          <p:cNvSpPr/>
          <p:nvPr/>
        </p:nvSpPr>
        <p:spPr>
          <a:xfrm>
            <a:off x="491760" y="272232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8"/>
          <p:cNvSpPr/>
          <p:nvPr/>
        </p:nvSpPr>
        <p:spPr>
          <a:xfrm>
            <a:off x="2673000" y="237960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9"/>
          <p:cNvSpPr/>
          <p:nvPr/>
        </p:nvSpPr>
        <p:spPr>
          <a:xfrm>
            <a:off x="2976120" y="273492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0"/>
          <p:cNvSpPr/>
          <p:nvPr/>
        </p:nvSpPr>
        <p:spPr>
          <a:xfrm>
            <a:off x="3043080" y="249696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20" y="2957400"/>
            <a:ext cx="823680" cy="75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53920" y="2958840"/>
            <a:ext cx="777960" cy="74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7FFD1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Text Box 13"/>
          <p:cNvSpPr/>
          <p:nvPr/>
        </p:nvSpPr>
        <p:spPr>
          <a:xfrm>
            <a:off x="491760" y="3201840"/>
            <a:ext cx="844559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1,2,3,4</a:t>
            </a:r>
          </a:p>
        </p:txBody>
      </p:sp>
      <p:sp>
        <p:nvSpPr>
          <p:cNvPr id="15" name="Text Box 14"/>
          <p:cNvSpPr/>
          <p:nvPr/>
        </p:nvSpPr>
        <p:spPr>
          <a:xfrm>
            <a:off x="2782440" y="3205080"/>
            <a:ext cx="844559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1,2,3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371480" y="1285610"/>
            <a:ext cx="4494296" cy="365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6322932" y="1751580"/>
            <a:ext cx="838080" cy="310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9360" cap="sq">
            <a:solidFill>
              <a:srgbClr val="FF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Text Box 17"/>
          <p:cNvSpPr/>
          <p:nvPr/>
        </p:nvSpPr>
        <p:spPr>
          <a:xfrm>
            <a:off x="7105320" y="5225760"/>
            <a:ext cx="1828800" cy="177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9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6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                 Simon Anders</a:t>
            </a:r>
          </a:p>
        </p:txBody>
      </p:sp>
      <p:sp>
        <p:nvSpPr>
          <p:cNvPr id="19" name="Text Box 18"/>
          <p:cNvSpPr/>
          <p:nvPr/>
        </p:nvSpPr>
        <p:spPr>
          <a:xfrm>
            <a:off x="220320" y="5516280"/>
            <a:ext cx="8740800" cy="3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256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7405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-93240" y="27072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2600" b="0" i="0" u="none" strike="noStrike" kern="1200" cap="none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Counting Reads in HTSeq(*)</a:t>
            </a:r>
          </a:p>
        </p:txBody>
      </p:sp>
      <p:sp>
        <p:nvSpPr>
          <p:cNvPr id="3" name="Text Box 2"/>
          <p:cNvSpPr/>
          <p:nvPr/>
        </p:nvSpPr>
        <p:spPr>
          <a:xfrm>
            <a:off x="1283040" y="2228400"/>
            <a:ext cx="6855119" cy="2343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256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  <a:r>
              <a:rPr lang="nl-BE" sz="1600" b="0" i="0" u="none" strike="noStrike" kern="1200" cap="none" dirty="0" err="1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GeneID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   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Sample 1	Sample 2		Sample 3	   Sample 4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1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FBgn0000003 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 0    	            0	           0 		           1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FBgn0000008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76    	          70	         88		         70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FBgn0000014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  0        	   	    0             0		           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FBgn0000015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  1     	            2 	           0 		           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FBgn0000017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3564		      3150	     3072		     3334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66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FBgn0000018</a:t>
            </a:r>
            <a:r>
              <a:rPr lang="nl-BE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245		        310	       299		       308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 Box 3"/>
          <p:cNvSpPr/>
          <p:nvPr/>
        </p:nvSpPr>
        <p:spPr>
          <a:xfrm>
            <a:off x="363959" y="990000"/>
            <a:ext cx="6858000" cy="820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8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Resulting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table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absolute </a:t>
            </a:r>
            <a:r>
              <a:rPr lang="nl-BE" b="0" i="0" u="none" strike="noStrike" kern="1200" cap="none" dirty="0" err="1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counts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for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each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sample </a:t>
            </a:r>
            <a:r>
              <a:rPr lang="nl-BE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and</a:t>
            </a:r>
            <a:r>
              <a:rPr lang="nl-BE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feature: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                             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 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</a:p>
        </p:txBody>
      </p:sp>
      <p:sp>
        <p:nvSpPr>
          <p:cNvPr id="6" name="Oval 22"/>
          <p:cNvSpPr/>
          <p:nvPr/>
        </p:nvSpPr>
        <p:spPr>
          <a:xfrm>
            <a:off x="2842560" y="5151240"/>
            <a:ext cx="304920" cy="30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Oval 23"/>
          <p:cNvSpPr/>
          <p:nvPr/>
        </p:nvSpPr>
        <p:spPr>
          <a:xfrm>
            <a:off x="3452040" y="5074920"/>
            <a:ext cx="366839" cy="380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Oval 24"/>
          <p:cNvSpPr/>
          <p:nvPr/>
        </p:nvSpPr>
        <p:spPr>
          <a:xfrm>
            <a:off x="4123800" y="4998600"/>
            <a:ext cx="503280" cy="457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Oval 25"/>
          <p:cNvSpPr/>
          <p:nvPr/>
        </p:nvSpPr>
        <p:spPr>
          <a:xfrm>
            <a:off x="4892040" y="4846320"/>
            <a:ext cx="685799" cy="609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TextBox 26"/>
          <p:cNvSpPr/>
          <p:nvPr/>
        </p:nvSpPr>
        <p:spPr>
          <a:xfrm>
            <a:off x="3666600" y="5684400"/>
            <a:ext cx="114300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Library sizes</a:t>
            </a:r>
          </a:p>
        </p:txBody>
      </p:sp>
      <p:sp>
        <p:nvSpPr>
          <p:cNvPr id="11" name="TextBox 27"/>
          <p:cNvSpPr/>
          <p:nvPr/>
        </p:nvSpPr>
        <p:spPr>
          <a:xfrm>
            <a:off x="2785320" y="5484600"/>
            <a:ext cx="4190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</a:p>
        </p:txBody>
      </p:sp>
      <p:sp>
        <p:nvSpPr>
          <p:cNvPr id="12" name="TextBox 28"/>
          <p:cNvSpPr/>
          <p:nvPr/>
        </p:nvSpPr>
        <p:spPr>
          <a:xfrm>
            <a:off x="3431520" y="5497200"/>
            <a:ext cx="4190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</a:p>
        </p:txBody>
      </p:sp>
      <p:sp>
        <p:nvSpPr>
          <p:cNvPr id="13" name="TextBox 29"/>
          <p:cNvSpPr/>
          <p:nvPr/>
        </p:nvSpPr>
        <p:spPr>
          <a:xfrm>
            <a:off x="4161960" y="5489279"/>
            <a:ext cx="4190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3</a:t>
            </a:r>
          </a:p>
        </p:txBody>
      </p:sp>
      <p:sp>
        <p:nvSpPr>
          <p:cNvPr id="14" name="TextBox 30"/>
          <p:cNvSpPr/>
          <p:nvPr/>
        </p:nvSpPr>
        <p:spPr>
          <a:xfrm>
            <a:off x="5025240" y="5489279"/>
            <a:ext cx="41940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60" y="448056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800000"/>
                </a:solidFill>
              </a:defRPr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But!</a:t>
            </a:r>
          </a:p>
        </p:txBody>
      </p:sp>
    </p:spTree>
    <p:extLst>
      <p:ext uri="{BB962C8B-B14F-4D97-AF65-F5344CB8AC3E}">
        <p14:creationId xmlns:p14="http://schemas.microsoft.com/office/powerpoint/2010/main" val="372798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517319" y="548640"/>
            <a:ext cx="8229600" cy="8571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2600" b="0" i="0" u="none" strike="noStrike" kern="1200" cap="none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Normalization of Counts: Impact Library Size</a:t>
            </a:r>
            <a:br>
              <a:rPr lang="nl-BE" sz="26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nl-BE" sz="26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 Box 2"/>
          <p:cNvSpPr/>
          <p:nvPr/>
        </p:nvSpPr>
        <p:spPr>
          <a:xfrm>
            <a:off x="415800" y="2593080"/>
            <a:ext cx="5303880" cy="347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8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 Box 4"/>
          <p:cNvSpPr/>
          <p:nvPr/>
        </p:nvSpPr>
        <p:spPr>
          <a:xfrm>
            <a:off x="274320" y="2477160"/>
            <a:ext cx="8321760" cy="3362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8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6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26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 bigger library produces more reads...But in slide 3: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6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2000" b="1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“Read Counts is linearly related to the abundance of the target transcript”</a:t>
            </a:r>
          </a:p>
        </p:txBody>
      </p:sp>
      <p:sp>
        <p:nvSpPr>
          <p:cNvPr id="5" name="AutoShape 5"/>
          <p:cNvSpPr/>
          <p:nvPr/>
        </p:nvSpPr>
        <p:spPr>
          <a:xfrm>
            <a:off x="2976479" y="177084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279600" y="18788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3038400" y="1991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124079" y="22550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438360" y="2127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792160" y="20898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406680" y="2351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3105000" y="1613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4620960" y="147096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925880" y="1578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4682880" y="16898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4770360" y="19533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5082840" y="1826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4503600" y="20437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5052960" y="20520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4749480" y="13136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4771800" y="19533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5349600" y="1934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4344840" y="17978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4435200" y="1567799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5167080" y="13849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5259240" y="17056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5349600" y="2162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4709880" y="2162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TextBox 1"/>
          <p:cNvSpPr/>
          <p:nvPr/>
        </p:nvSpPr>
        <p:spPr>
          <a:xfrm>
            <a:off x="2609640" y="2455200"/>
            <a:ext cx="1447919" cy="276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Library 1</a:t>
            </a:r>
          </a:p>
        </p:txBody>
      </p:sp>
      <p:sp>
        <p:nvSpPr>
          <p:cNvPr id="30" name="TextBox 30"/>
          <p:cNvSpPr/>
          <p:nvPr/>
        </p:nvSpPr>
        <p:spPr>
          <a:xfrm>
            <a:off x="4587839" y="2455200"/>
            <a:ext cx="1447560" cy="276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Library 2</a:t>
            </a:r>
          </a:p>
        </p:txBody>
      </p:sp>
    </p:spTree>
    <p:extLst>
      <p:ext uri="{BB962C8B-B14F-4D97-AF65-F5344CB8AC3E}">
        <p14:creationId xmlns:p14="http://schemas.microsoft.com/office/powerpoint/2010/main" val="406408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160200" y="731519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2600" b="0" i="0" u="none" strike="noStrike" kern="1200" cap="none">
                <a:ln>
                  <a:noFill/>
                </a:ln>
                <a:solidFill>
                  <a:srgbClr val="0066CC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Normalization of Counts: Size Factors</a:t>
            </a:r>
          </a:p>
        </p:txBody>
      </p:sp>
      <p:sp>
        <p:nvSpPr>
          <p:cNvPr id="3" name="Text Box 2"/>
          <p:cNvSpPr/>
          <p:nvPr/>
        </p:nvSpPr>
        <p:spPr>
          <a:xfrm>
            <a:off x="568707" y="1614240"/>
            <a:ext cx="7680600" cy="35798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8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Adjust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for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library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sizes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produce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values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in a 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common </a:t>
            </a:r>
            <a:r>
              <a:rPr lang="nl-BE" sz="1800" b="0" i="0" u="none" strike="noStrike" kern="1200" cap="none" dirty="0" err="1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scale</a:t>
            </a:r>
            <a:r>
              <a:rPr lang="nl-BE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  <a:r>
              <a:rPr lang="nl-BE" sz="1000" b="0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Sample 1	Sample 2	Sample 3	Sample4</a:t>
            </a:r>
          </a:p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0.873	     1.011	      1.022		1.115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</a:p>
          <a:p>
            <a:pPr marL="0" marR="0" lvl="1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		S</a:t>
            </a:r>
            <a:r>
              <a:rPr lang="nl-BE" sz="10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ample 1            	 Sample 2	   	Sample 3	   	Sample4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1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FBgn0000003             0    		            0	        		  0 		           1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FBgn0000008            76    	   	          70	         		88		         70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FBgn0000014             0    		            0                     	 	 0		           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FBgn0000015             1    	 	            2 	          	 	 0		           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FBgn0000017        3564		      	      3150	  	 	3072		     3334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FBgn0000018          245		        	        310	      	 	299		       308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0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Normalized</a:t>
            </a: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0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counts</a:t>
            </a: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nl-BE" sz="1000" b="1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nl-BE" sz="1000" b="1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		Sample 1		Sample 2		Sample 3		Sample4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1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FBgn0000003		      0.00		      0.00		      0.0		   	   0.897	    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FBgn0000008		    87.05		    69.27		    86.1		   	 62.803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FBgn0000014		      0.00		      0.00		      0.0		      	   0.000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FBgn0000015		      1.15		      1.98		      0.0		      	   0.000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FBgn0000017		4082.02		3116.93		3004.5		            2991.238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FBgn0000018		  280.61		  306.75		  292.4			276.335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0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Rounded Rectangle 1"/>
          <p:cNvSpPr/>
          <p:nvPr/>
        </p:nvSpPr>
        <p:spPr>
          <a:xfrm>
            <a:off x="2544417" y="1981862"/>
            <a:ext cx="3764942" cy="4572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B8FF">
              <a:alpha val="13000"/>
            </a:srgbClr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cxnSp>
        <p:nvCxnSpPr>
          <p:cNvPr id="5" name="Straight Arrow Connector 4"/>
          <p:cNvCxnSpPr>
            <a:cxnSpLocks/>
            <a:stCxn id="4" idx="1"/>
          </p:cNvCxnSpPr>
          <p:nvPr/>
        </p:nvCxnSpPr>
        <p:spPr>
          <a:xfrm flipV="1">
            <a:off x="6309359" y="2170501"/>
            <a:ext cx="328320" cy="39961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6" name="TextBox 6"/>
          <p:cNvSpPr/>
          <p:nvPr/>
        </p:nvSpPr>
        <p:spPr>
          <a:xfrm>
            <a:off x="6626160" y="2047680"/>
            <a:ext cx="1165320" cy="30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Size factors</a:t>
            </a:r>
          </a:p>
        </p:txBody>
      </p:sp>
      <p:sp>
        <p:nvSpPr>
          <p:cNvPr id="7" name="Oval 8"/>
          <p:cNvSpPr/>
          <p:nvPr/>
        </p:nvSpPr>
        <p:spPr>
          <a:xfrm>
            <a:off x="1813525" y="3007383"/>
            <a:ext cx="304920" cy="152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9360" cap="sq">
            <a:solidFill>
              <a:srgbClr val="FF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Oval 12"/>
          <p:cNvSpPr/>
          <p:nvPr/>
        </p:nvSpPr>
        <p:spPr>
          <a:xfrm>
            <a:off x="1934937" y="4647538"/>
            <a:ext cx="609480" cy="152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9360" cap="sq">
            <a:solidFill>
              <a:srgbClr val="FF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9"/>
          <p:cNvSpPr/>
          <p:nvPr/>
        </p:nvSpPr>
        <p:spPr>
          <a:xfrm>
            <a:off x="6733346" y="5385246"/>
            <a:ext cx="198108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76/0.873 = 87.05</a:t>
            </a:r>
          </a:p>
        </p:txBody>
      </p:sp>
      <p:sp>
        <p:nvSpPr>
          <p:cNvPr id="10" name="Oval 10"/>
          <p:cNvSpPr/>
          <p:nvPr/>
        </p:nvSpPr>
        <p:spPr>
          <a:xfrm>
            <a:off x="6330563" y="2649961"/>
            <a:ext cx="402783" cy="4032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Oval 15"/>
          <p:cNvSpPr/>
          <p:nvPr/>
        </p:nvSpPr>
        <p:spPr>
          <a:xfrm>
            <a:off x="6836705" y="2579807"/>
            <a:ext cx="485147" cy="5037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Oval 16"/>
          <p:cNvSpPr/>
          <p:nvPr/>
        </p:nvSpPr>
        <p:spPr>
          <a:xfrm>
            <a:off x="7392281" y="2503945"/>
            <a:ext cx="663210" cy="6065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Oval 17"/>
          <p:cNvSpPr/>
          <p:nvPr/>
        </p:nvSpPr>
        <p:spPr>
          <a:xfrm>
            <a:off x="8196348" y="2388979"/>
            <a:ext cx="906974" cy="8084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B05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TextBox 11"/>
          <p:cNvSpPr/>
          <p:nvPr/>
        </p:nvSpPr>
        <p:spPr>
          <a:xfrm>
            <a:off x="6898482" y="3389764"/>
            <a:ext cx="1511625" cy="2419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Library sizes</a:t>
            </a:r>
          </a:p>
        </p:txBody>
      </p:sp>
      <p:sp>
        <p:nvSpPr>
          <p:cNvPr id="15" name="TextBox 20"/>
          <p:cNvSpPr/>
          <p:nvPr/>
        </p:nvSpPr>
        <p:spPr>
          <a:xfrm>
            <a:off x="6295625" y="3065548"/>
            <a:ext cx="4190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</a:p>
        </p:txBody>
      </p:sp>
      <p:sp>
        <p:nvSpPr>
          <p:cNvPr id="16" name="TextBox 21"/>
          <p:cNvSpPr/>
          <p:nvPr/>
        </p:nvSpPr>
        <p:spPr>
          <a:xfrm>
            <a:off x="6898482" y="3084940"/>
            <a:ext cx="4190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</a:p>
        </p:txBody>
      </p:sp>
      <p:sp>
        <p:nvSpPr>
          <p:cNvPr id="17" name="TextBox 22"/>
          <p:cNvSpPr/>
          <p:nvPr/>
        </p:nvSpPr>
        <p:spPr>
          <a:xfrm>
            <a:off x="7433567" y="3089190"/>
            <a:ext cx="554183" cy="2419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3</a:t>
            </a:r>
          </a:p>
        </p:txBody>
      </p:sp>
      <p:sp>
        <p:nvSpPr>
          <p:cNvPr id="18" name="TextBox 23"/>
          <p:cNvSpPr/>
          <p:nvPr/>
        </p:nvSpPr>
        <p:spPr>
          <a:xfrm>
            <a:off x="8398826" y="3210185"/>
            <a:ext cx="554183" cy="2419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97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>
            <a:spLocks noGrp="1"/>
          </p:cNvSpPr>
          <p:nvPr>
            <p:ph type="title" idx="4294967295"/>
          </p:nvPr>
        </p:nvSpPr>
        <p:spPr>
          <a:xfrm>
            <a:off x="460439" y="91440"/>
            <a:ext cx="8226360" cy="584280"/>
          </a:xfrm>
          <a:noFill/>
          <a:ln>
            <a:noFill/>
          </a:ln>
        </p:spPr>
        <p:txBody>
          <a:bodyPr wrap="square" lIns="0" tIns="0" rIns="0" bIns="0" anchorCtr="0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Report: Used Reads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739" t="3" r="31077" b="37006"/>
          <a:stretch/>
        </p:blipFill>
        <p:spPr>
          <a:xfrm>
            <a:off x="1310327" y="547602"/>
            <a:ext cx="6211012" cy="57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6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>
            <a:spLocks noGrp="1"/>
          </p:cNvSpPr>
          <p:nvPr>
            <p:ph type="title" idx="4294967295"/>
          </p:nvPr>
        </p:nvSpPr>
        <p:spPr>
          <a:xfrm>
            <a:off x="-81727" y="-50910"/>
            <a:ext cx="8226360" cy="584280"/>
          </a:xfrm>
          <a:noFill/>
          <a:ln>
            <a:noFill/>
          </a:ln>
        </p:spPr>
        <p:txBody>
          <a:bodyPr wrap="square" lIns="0" tIns="0" rIns="0" bIns="0" anchorCtr="0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Sample Clustering and PCA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611" t="18331" r="22034" b="2582"/>
          <a:stretch/>
        </p:blipFill>
        <p:spPr>
          <a:xfrm>
            <a:off x="453154" y="633308"/>
            <a:ext cx="7998975" cy="54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9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>
            <a:spLocks noGrp="1"/>
          </p:cNvSpPr>
          <p:nvPr>
            <p:ph type="title" idx="4294967295"/>
          </p:nvPr>
        </p:nvSpPr>
        <p:spPr>
          <a:xfrm>
            <a:off x="-81727" y="-50910"/>
            <a:ext cx="8226360" cy="584280"/>
          </a:xfrm>
          <a:noFill/>
          <a:ln>
            <a:noFill/>
          </a:ln>
        </p:spPr>
        <p:txBody>
          <a:bodyPr wrap="square" lIns="0" tIns="0" rIns="0" bIns="0" anchorCtr="0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Top 50 Highly Expressed Genes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337" t="8534" r="31084" b="17277"/>
          <a:stretch/>
        </p:blipFill>
        <p:spPr>
          <a:xfrm>
            <a:off x="1715514" y="623087"/>
            <a:ext cx="5270887" cy="57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9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95120"/>
            <a:ext cx="8226360" cy="584280"/>
          </a:xfrm>
          <a:noFill/>
          <a:ln>
            <a:noFill/>
          </a:ln>
        </p:spPr>
        <p:txBody>
          <a:bodyPr wrap="square" lIns="0" tIns="0" rIns="0" bIns="0" anchorCtr="0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nl-BE" sz="240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Differential Expression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39759"/>
            <a:ext cx="8226360" cy="3056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Statistical test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: Decide whether for a given gene, an observed difference in read mean counts is significant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Comparison between different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biological conditions</a:t>
            </a:r>
          </a:p>
          <a:p>
            <a:pPr marL="0" marR="0" lvl="2" indent="0" algn="l" rtl="0" hangingPunct="0">
              <a:lnSpc>
                <a:spcPct val="94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2" indent="0" algn="l" rtl="0" hangingPunct="0">
              <a:lnSpc>
                <a:spcPct val="94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2" indent="0" algn="l" rtl="0" hangingPunct="0">
              <a:lnSpc>
                <a:spcPct val="94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1" indent="0" algn="l" rtl="0" hangingPunct="0">
              <a:lnSpc>
                <a:spcPct val="94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21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1" indent="0" algn="l" rtl="0" hangingPunct="0">
              <a:lnSpc>
                <a:spcPct val="94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21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1" indent="0" algn="l" rtl="0" hangingPunct="0">
              <a:lnSpc>
                <a:spcPct val="94000"/>
              </a:lnSpc>
              <a:spcBef>
                <a:spcPts val="0"/>
              </a:spcBef>
              <a:spcAft>
                <a:spcPts val="961"/>
              </a:spcAft>
              <a:buClr>
                <a:srgbClr val="000000"/>
              </a:buClr>
              <a:buSzPct val="45000"/>
              <a:tabLst/>
            </a:pPr>
            <a:r>
              <a:rPr lang="en-US" sz="21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Read counts per gene are modeled by a </a:t>
            </a:r>
            <a:r>
              <a:rPr lang="en-US" sz="2100" b="0" i="0" u="none" strike="noStrike" kern="1200" cap="none" baseline="0" dirty="0">
                <a:ln>
                  <a:noFill/>
                </a:ln>
                <a:solidFill>
                  <a:srgbClr val="FF3333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probability distribution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961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124440" y="2573640"/>
            <a:ext cx="2210040" cy="166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23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6839" y="194760"/>
            <a:ext cx="8226360" cy="584280"/>
          </a:xfrm>
          <a:noFill/>
          <a:ln>
            <a:noFill/>
          </a:ln>
        </p:spPr>
        <p:txBody>
          <a:bodyPr wrap="square" lIns="0" tIns="0" rIns="0" bIns="0" anchorCtr="0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Differential Expression Table (</a:t>
            </a:r>
            <a:r>
              <a:rPr lang="en-US" sz="26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DESeq</a:t>
            </a: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000160" y="2541600"/>
            <a:ext cx="5140440" cy="37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5"/>
          <p:cNvPicPr>
            <a:picLocks noChangeAspect="1"/>
          </p:cNvPicPr>
          <p:nvPr/>
        </p:nvPicPr>
        <p:blipFill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23479" y="2003400"/>
            <a:ext cx="8893080" cy="1835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04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877642" y="1650056"/>
            <a:ext cx="3004684" cy="30594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06679" y="938677"/>
            <a:ext cx="7913519" cy="430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41200" algn="l"/>
                <a:tab pos="698400" algn="l"/>
                <a:tab pos="1155600" algn="l"/>
                <a:tab pos="1612800" algn="l"/>
                <a:tab pos="2070000" algn="l"/>
                <a:tab pos="2527200" algn="l"/>
                <a:tab pos="2984399" algn="l"/>
                <a:tab pos="3441600" algn="l"/>
                <a:tab pos="3898800" algn="l"/>
                <a:tab pos="4356000" algn="l"/>
                <a:tab pos="4813200" algn="l"/>
                <a:tab pos="5270400" algn="l"/>
                <a:tab pos="5727600" algn="l"/>
                <a:tab pos="6184800" algn="l"/>
                <a:tab pos="6642000" algn="l"/>
                <a:tab pos="7099200" algn="l"/>
                <a:tab pos="7556399" algn="l"/>
                <a:tab pos="8013599" algn="l"/>
                <a:tab pos="8470800" algn="l"/>
                <a:tab pos="8928000" algn="l"/>
                <a:tab pos="9172440" algn="l"/>
                <a:tab pos="9629640" algn="l"/>
                <a:tab pos="10086840" algn="l"/>
              </a:tabLst>
            </a:pPr>
            <a:r>
              <a:rPr lang="nl-BE" sz="2400" b="0" i="0" u="none" strike="noStrike" kern="1200" cap="none" baseline="0" dirty="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Discover changes in RNA </a:t>
            </a:r>
            <a:r>
              <a:rPr lang="nl-BE" sz="2400" b="0" i="0" u="none" strike="noStrike" kern="1200" cap="none" baseline="0" dirty="0" err="1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abundance</a:t>
            </a:r>
            <a:r>
              <a:rPr lang="nl-BE" sz="2400" b="0" i="0" u="none" strike="noStrike" kern="1200" cap="none" baseline="0" dirty="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 </a:t>
            </a:r>
            <a:r>
              <a:rPr lang="nl-BE" sz="2400" b="0" i="0" u="none" strike="noStrike" kern="1200" cap="none" baseline="0" dirty="0" err="1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between</a:t>
            </a:r>
            <a:r>
              <a:rPr lang="nl-BE" sz="2400" b="0" i="0" u="none" strike="noStrike" kern="1200" cap="none" baseline="0" dirty="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 </a:t>
            </a:r>
            <a:r>
              <a:rPr lang="nl-BE" sz="2400" b="0" i="0" u="none" strike="noStrike" kern="1200" cap="none" baseline="0" dirty="0" err="1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conditions</a:t>
            </a:r>
            <a:endParaRPr lang="nl-BE" sz="2400" b="0" i="0" u="none" strike="noStrike" kern="1200" cap="none" baseline="0" dirty="0">
              <a:ln>
                <a:noFill/>
              </a:ln>
              <a:solidFill>
                <a:srgbClr val="8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519" y="0"/>
            <a:ext cx="7863840" cy="10058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lvl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-96" baseline="0">
                <a:ln>
                  <a:noFill/>
                </a:ln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  <a:ea typeface="Noto Sans CJK SC Regular" pitchFamily="2"/>
                <a:cs typeface="FreeSans" pitchFamily="2"/>
              </a:rPr>
              <a:t>RNA-Seq: Differential Gene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38CC6-5D0F-3423-4751-336F3B8DB37A}"/>
              </a:ext>
            </a:extLst>
          </p:cNvPr>
          <p:cNvSpPr txBox="1"/>
          <p:nvPr/>
        </p:nvSpPr>
        <p:spPr>
          <a:xfrm>
            <a:off x="1282045" y="5288438"/>
            <a:ext cx="694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KO vs Control – Treatment vs Control – High temp vs Low temp,..</a:t>
            </a:r>
          </a:p>
        </p:txBody>
      </p:sp>
    </p:spTree>
    <p:extLst>
      <p:ext uri="{BB962C8B-B14F-4D97-AF65-F5344CB8AC3E}">
        <p14:creationId xmlns:p14="http://schemas.microsoft.com/office/powerpoint/2010/main" val="36183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3905-9244-9BC9-63FF-D2998F7E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Tips  for Designing Own </a:t>
            </a:r>
            <a:r>
              <a:rPr lang="en-US" sz="32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RNASeq</a:t>
            </a:r>
            <a:r>
              <a:rPr lang="en-US" sz="32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</a:t>
            </a:r>
            <a:r>
              <a:rPr lang="en-US" sz="32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Expermient</a:t>
            </a:r>
            <a:endParaRPr lang="en-US" dirty="0"/>
          </a:p>
        </p:txBody>
      </p:sp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06874BDA-4CFD-870C-56D9-B4C744280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" y="1276200"/>
            <a:ext cx="7107712" cy="4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A1A827B-05A1-E98E-F1B2-F0FB6D6F7DE5}"/>
              </a:ext>
            </a:extLst>
          </p:cNvPr>
          <p:cNvSpPr txBox="1">
            <a:spLocks/>
          </p:cNvSpPr>
          <p:nvPr/>
        </p:nvSpPr>
        <p:spPr>
          <a:xfrm>
            <a:off x="587577" y="0"/>
            <a:ext cx="8226360" cy="584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Tips for Designing Own </a:t>
            </a:r>
            <a:r>
              <a:rPr lang="en-US" sz="26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RNASeq</a:t>
            </a: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</a:t>
            </a:r>
            <a:r>
              <a:rPr lang="en-US" sz="26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Expermient</a:t>
            </a:r>
            <a:endParaRPr lang="en-US" sz="2600" dirty="0">
              <a:solidFill>
                <a:srgbClr val="0066CC"/>
              </a:solidFill>
              <a:highlight>
                <a:scrgbClr r="0" g="0" b="0">
                  <a:alpha val="0"/>
                </a:scrgbClr>
              </a:highlight>
              <a:latin typeface="Arial"/>
            </a:endParaRPr>
          </a:p>
        </p:txBody>
      </p:sp>
      <p:pic>
        <p:nvPicPr>
          <p:cNvPr id="6" name="Picture 5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7C9A4ADD-AE04-82FA-77E1-58C91FB6A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6"/>
          <a:stretch/>
        </p:blipFill>
        <p:spPr>
          <a:xfrm>
            <a:off x="0" y="857251"/>
            <a:ext cx="9144000" cy="44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6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086A572E-3919-40B8-6606-447DD2F26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3" b="11940"/>
          <a:stretch/>
        </p:blipFill>
        <p:spPr>
          <a:xfrm>
            <a:off x="0" y="791558"/>
            <a:ext cx="8851769" cy="45157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B95CDD-B412-D2B4-34D2-E0D605FD035B}"/>
              </a:ext>
            </a:extLst>
          </p:cNvPr>
          <p:cNvSpPr txBox="1">
            <a:spLocks/>
          </p:cNvSpPr>
          <p:nvPr/>
        </p:nvSpPr>
        <p:spPr>
          <a:xfrm>
            <a:off x="111972" y="9427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Tips for Designing Own </a:t>
            </a:r>
            <a:r>
              <a:rPr lang="en-US" sz="32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RNASeq</a:t>
            </a:r>
            <a:r>
              <a:rPr lang="en-US" sz="32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6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E29715-C7A6-7AD2-9A29-A021EF1C39B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/>
              <a:t>Batch effects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3546057-5531-E7C0-2B2D-34C657E797F8}"/>
              </a:ext>
            </a:extLst>
          </p:cNvPr>
          <p:cNvSpPr txBox="1">
            <a:spLocks/>
          </p:cNvSpPr>
          <p:nvPr/>
        </p:nvSpPr>
        <p:spPr>
          <a:xfrm>
            <a:off x="81728" y="0"/>
            <a:ext cx="9062271" cy="584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Detecting Batch Effects and Outliers</a:t>
            </a:r>
          </a:p>
        </p:txBody>
      </p:sp>
      <p:pic>
        <p:nvPicPr>
          <p:cNvPr id="6" name="Picture 5" descr="A graph with a red square">
            <a:extLst>
              <a:ext uri="{FF2B5EF4-FFF2-40B4-BE49-F238E27FC236}">
                <a16:creationId xmlns:a16="http://schemas.microsoft.com/office/drawing/2014/main" id="{BB02EC07-D083-B966-F2E0-041559D23A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9" b="7113"/>
          <a:stretch/>
        </p:blipFill>
        <p:spPr>
          <a:xfrm>
            <a:off x="457200" y="1276200"/>
            <a:ext cx="3896383" cy="4098305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467983-6809-0918-62F2-1826918518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0"/>
          <a:stretch/>
        </p:blipFill>
        <p:spPr>
          <a:xfrm>
            <a:off x="5045695" y="1371992"/>
            <a:ext cx="3749513" cy="40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0E55DAE-173C-867C-5DE0-07BF06910907}"/>
              </a:ext>
            </a:extLst>
          </p:cNvPr>
          <p:cNvSpPr txBox="1">
            <a:spLocks/>
          </p:cNvSpPr>
          <p:nvPr/>
        </p:nvSpPr>
        <p:spPr>
          <a:xfrm>
            <a:off x="-81727" y="-50910"/>
            <a:ext cx="9200406" cy="584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Detecting Batch Effects and Outliers</a:t>
            </a:r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8148FD9B-232D-2E4B-7559-45850EDB6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823" y="533370"/>
            <a:ext cx="3704230" cy="5556345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8C284C4-2E22-0CB9-62FF-A12BD6CE7D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" y="533370"/>
            <a:ext cx="4623455" cy="46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3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EB4B-8EF1-F52B-4527-62DD7799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Pairing Samples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4AF06E-7F29-3D5E-BE8E-0075DBD2CA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46" b="2685"/>
          <a:stretch/>
        </p:blipFill>
        <p:spPr>
          <a:xfrm>
            <a:off x="2422689" y="743908"/>
            <a:ext cx="4138367" cy="55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6839" y="194760"/>
            <a:ext cx="8226360" cy="584280"/>
          </a:xfrm>
          <a:noFill/>
          <a:ln>
            <a:noFill/>
          </a:ln>
        </p:spPr>
        <p:txBody>
          <a:bodyPr wrap="square" lIns="0" tIns="0" rIns="0" bIns="0" anchorCtr="0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US" sz="4000" dirty="0" err="1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RNASeq</a:t>
            </a:r>
            <a:r>
              <a:rPr lang="en-US" sz="4000" dirty="0"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is more than DE only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000160" y="2541600"/>
            <a:ext cx="5140440" cy="3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97174" y="3673110"/>
            <a:ext cx="72487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De novo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Small RNA, LncRNA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Single cell sequencing..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6" name="Picture 5" descr="A diagram of translocations&#10;&#10;Description automatically generated">
            <a:extLst>
              <a:ext uri="{FF2B5EF4-FFF2-40B4-BE49-F238E27FC236}">
                <a16:creationId xmlns:a16="http://schemas.microsoft.com/office/drawing/2014/main" id="{E907DAF0-1144-0735-6354-83096488B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1" y="973090"/>
            <a:ext cx="3251790" cy="2963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744F3-4053-E912-4ECD-1468D8CD8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17" t="24387" r="1443" b="17989"/>
          <a:stretch/>
        </p:blipFill>
        <p:spPr>
          <a:xfrm>
            <a:off x="4284911" y="794256"/>
            <a:ext cx="4859089" cy="2963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0FA9A2-1F53-4793-58E5-F9EAC5A84619}"/>
              </a:ext>
            </a:extLst>
          </p:cNvPr>
          <p:cNvSpPr txBox="1"/>
          <p:nvPr/>
        </p:nvSpPr>
        <p:spPr>
          <a:xfrm>
            <a:off x="669761" y="4034047"/>
            <a:ext cx="301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Analysis of fusion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924C-CF5E-AF0A-1A21-247B6D1E84D7}"/>
              </a:ext>
            </a:extLst>
          </p:cNvPr>
          <p:cNvSpPr txBox="1"/>
          <p:nvPr/>
        </p:nvSpPr>
        <p:spPr>
          <a:xfrm>
            <a:off x="5481485" y="3673110"/>
            <a:ext cx="369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Alternative splicing (</a:t>
            </a:r>
            <a:r>
              <a:rPr lang="en-US" sz="1800" dirty="0" err="1">
                <a:solidFill>
                  <a:schemeClr val="tx2"/>
                </a:solidFill>
              </a:rPr>
              <a:t>Pacbio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9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3E45-10B0-77B4-2BB2-AF033F0F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0" y="0"/>
            <a:ext cx="9118080" cy="61704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Bulk vs Single Cell RNA Sequencing</a:t>
            </a:r>
          </a:p>
        </p:txBody>
      </p:sp>
      <p:pic>
        <p:nvPicPr>
          <p:cNvPr id="5" name="Picture 4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99E91233-0517-342F-2455-2F656FF3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7" y="1466688"/>
            <a:ext cx="8637968" cy="3721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6963B-E264-1047-F483-31DE894D5FAB}"/>
              </a:ext>
            </a:extLst>
          </p:cNvPr>
          <p:cNvSpPr txBox="1"/>
          <p:nvPr/>
        </p:nvSpPr>
        <p:spPr>
          <a:xfrm>
            <a:off x="25560" y="6084364"/>
            <a:ext cx="473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© 2023 10x Genomics.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5065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EBA56C-EDD8-6896-2259-146E8072963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69980" y="617040"/>
            <a:ext cx="8229240" cy="3559034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Bulk and Single Cell sequencing are</a:t>
            </a:r>
            <a:r>
              <a:rPr lang="en-US" sz="2400" dirty="0">
                <a:solidFill>
                  <a:srgbClr val="C00000"/>
                </a:solidFill>
              </a:rPr>
              <a:t> complementary</a:t>
            </a:r>
            <a:r>
              <a:rPr lang="en-US" sz="2400" dirty="0">
                <a:solidFill>
                  <a:schemeClr val="accent1"/>
                </a:solidFill>
              </a:rPr>
              <a:t> technologies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In many cases bulk RNA is the most suitable approach</a:t>
            </a:r>
          </a:p>
          <a:p>
            <a:r>
              <a:rPr lang="en-US" sz="2400" dirty="0" err="1">
                <a:solidFill>
                  <a:schemeClr val="accent1"/>
                </a:solidFill>
              </a:rPr>
              <a:t>RNASeq</a:t>
            </a:r>
            <a:r>
              <a:rPr lang="en-US" sz="2400" dirty="0">
                <a:solidFill>
                  <a:schemeClr val="accent1"/>
                </a:solidFill>
              </a:rPr>
              <a:t>: one </a:t>
            </a:r>
            <a:r>
              <a:rPr lang="en-US" sz="2400" dirty="0">
                <a:solidFill>
                  <a:srgbClr val="C00000"/>
                </a:solidFill>
              </a:rPr>
              <a:t>deep transcriptome</a:t>
            </a:r>
            <a:r>
              <a:rPr lang="en-US" sz="2400" dirty="0">
                <a:solidFill>
                  <a:schemeClr val="accent1"/>
                </a:solidFill>
              </a:rPr>
              <a:t> profile per sample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Single Cell: Hundred/Thousand shallow transcriptomes per sample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Bioinformatics </a:t>
            </a:r>
            <a:r>
              <a:rPr lang="en-US" sz="2400" dirty="0">
                <a:solidFill>
                  <a:srgbClr val="C00000"/>
                </a:solidFill>
              </a:rPr>
              <a:t>principles are similar </a:t>
            </a:r>
            <a:r>
              <a:rPr lang="en-US" sz="2400" dirty="0">
                <a:solidFill>
                  <a:schemeClr val="accent1"/>
                </a:solidFill>
              </a:rPr>
              <a:t>in both technologies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F98C2-3985-B4CB-08BA-5AFAAF1E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0" y="0"/>
            <a:ext cx="9118080" cy="61704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Bulk vs Single Cell RNA Sequencing</a:t>
            </a:r>
          </a:p>
        </p:txBody>
      </p:sp>
      <p:pic>
        <p:nvPicPr>
          <p:cNvPr id="6" name="Picture 5" descr="A black and grey square with a white arrow pointing to a square with a black background&#10;&#10;Description automatically generated">
            <a:extLst>
              <a:ext uri="{FF2B5EF4-FFF2-40B4-BE49-F238E27FC236}">
                <a16:creationId xmlns:a16="http://schemas.microsoft.com/office/drawing/2014/main" id="{CAFB72FB-F2DE-B8A9-4AA2-DA53A11ED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79" y="5715393"/>
            <a:ext cx="4227585" cy="673609"/>
          </a:xfrm>
          <a:prstGeom prst="rect">
            <a:avLst/>
          </a:prstGeom>
        </p:spPr>
      </p:pic>
      <p:pic>
        <p:nvPicPr>
          <p:cNvPr id="8" name="Picture 7" descr="A diagram of a cable&#10;&#10;Description automatically generated with medium confidence">
            <a:extLst>
              <a:ext uri="{FF2B5EF4-FFF2-40B4-BE49-F238E27FC236}">
                <a16:creationId xmlns:a16="http://schemas.microsoft.com/office/drawing/2014/main" id="{28545AA9-DB8B-CD2D-3AD0-17E74A62F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2" y="3881428"/>
            <a:ext cx="6362340" cy="16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0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3187-27F4-FC8B-21F8-AEB0AD0E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10 x Single Cell Detailed Primary Analysis</a:t>
            </a:r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8322109C-773D-D29F-CF38-C9DCF7FD5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2" y="972434"/>
            <a:ext cx="2587818" cy="4680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131A7-EE5A-53BD-A9AF-3C70E876DAA2}"/>
              </a:ext>
            </a:extLst>
          </p:cNvPr>
          <p:cNvSpPr txBox="1"/>
          <p:nvPr/>
        </p:nvSpPr>
        <p:spPr>
          <a:xfrm>
            <a:off x="160256" y="5976594"/>
            <a:ext cx="863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https://support.10xgenomics.com/single-cell-gene-expression/software/pipelines/latest/algorithms/overview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A0D39-0312-DF25-649D-5D91CF6B1AA7}"/>
              </a:ext>
            </a:extLst>
          </p:cNvPr>
          <p:cNvSpPr/>
          <p:nvPr/>
        </p:nvSpPr>
        <p:spPr>
          <a:xfrm>
            <a:off x="5170306" y="2463072"/>
            <a:ext cx="3370242" cy="162141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Feature Barcode Matrices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58279E-F212-1293-E28C-A5CF47C05E02}"/>
              </a:ext>
            </a:extLst>
          </p:cNvPr>
          <p:cNvSpPr/>
          <p:nvPr/>
        </p:nvSpPr>
        <p:spPr>
          <a:xfrm>
            <a:off x="3827283" y="2946196"/>
            <a:ext cx="857839" cy="7258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59642" y="-225082"/>
            <a:ext cx="10600921" cy="500809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41200" algn="l"/>
                <a:tab pos="698400" algn="l"/>
                <a:tab pos="1155600" algn="l"/>
                <a:tab pos="1612800" algn="l"/>
                <a:tab pos="2070000" algn="l"/>
                <a:tab pos="2527200" algn="l"/>
                <a:tab pos="2984399" algn="l"/>
                <a:tab pos="3441600" algn="l"/>
                <a:tab pos="3898800" algn="l"/>
                <a:tab pos="4356000" algn="l"/>
                <a:tab pos="4813200" algn="l"/>
                <a:tab pos="5270400" algn="l"/>
                <a:tab pos="5727600" algn="l"/>
                <a:tab pos="6184800" algn="l"/>
                <a:tab pos="6642000" algn="l"/>
                <a:tab pos="7099200" algn="l"/>
                <a:tab pos="7556399" algn="l"/>
                <a:tab pos="8013599" algn="l"/>
                <a:tab pos="8470800" algn="l"/>
                <a:tab pos="8928000" algn="l"/>
                <a:tab pos="9172440" algn="l"/>
                <a:tab pos="9629640" algn="l"/>
                <a:tab pos="10086840" algn="l"/>
              </a:tabLst>
            </a:pPr>
            <a:endParaRPr lang="nl-BE" sz="3600" b="0" i="0" u="none" strike="noStrike" kern="1200" cap="none" baseline="0" dirty="0">
              <a:ln>
                <a:noFill/>
              </a:ln>
              <a:solidFill>
                <a:schemeClr val="tx2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41200" algn="l"/>
                <a:tab pos="698400" algn="l"/>
                <a:tab pos="1155600" algn="l"/>
                <a:tab pos="1612800" algn="l"/>
                <a:tab pos="2070000" algn="l"/>
                <a:tab pos="2527200" algn="l"/>
                <a:tab pos="2984399" algn="l"/>
                <a:tab pos="3441600" algn="l"/>
                <a:tab pos="3898800" algn="l"/>
                <a:tab pos="4356000" algn="l"/>
                <a:tab pos="4813200" algn="l"/>
                <a:tab pos="5270400" algn="l"/>
                <a:tab pos="5727600" algn="l"/>
                <a:tab pos="6184800" algn="l"/>
                <a:tab pos="6642000" algn="l"/>
                <a:tab pos="7099200" algn="l"/>
                <a:tab pos="7556399" algn="l"/>
                <a:tab pos="8013599" algn="l"/>
                <a:tab pos="8470800" algn="l"/>
                <a:tab pos="8928000" algn="l"/>
                <a:tab pos="9172440" algn="l"/>
                <a:tab pos="9629640" algn="l"/>
                <a:tab pos="10086840" algn="l"/>
              </a:tabLst>
            </a:pPr>
            <a:endParaRPr lang="nl-BE" sz="2400" b="0" i="0" u="none" strike="noStrike" kern="1200" cap="none" baseline="0" dirty="0">
              <a:ln>
                <a:noFill/>
              </a:ln>
              <a:solidFill>
                <a:schemeClr val="tx2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Sequencer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produces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millions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endParaRPr lang="nl-BE" sz="32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and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a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qualification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for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32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each</a:t>
            </a:r>
            <a:r>
              <a:rPr lang="nl-BE" sz="32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base call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4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What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have </a:t>
            </a: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do </a:t>
            </a: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with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differential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expression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sz="24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genes</a:t>
            </a:r>
            <a:r>
              <a:rPr lang="nl-BE" sz="24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  <a:r>
              <a:rPr lang="nl-BE" sz="2400" b="1" i="0" u="none" strike="noStrike" kern="1200" cap="none" baseline="0" dirty="0">
                <a:ln>
                  <a:noFill/>
                </a:ln>
                <a:solidFill>
                  <a:schemeClr val="tx2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	</a:t>
            </a:r>
            <a:r>
              <a:rPr lang="nl-BE" sz="1600" b="1" i="0" u="none" strike="noStrike" kern="1200" cap="none" baseline="0" dirty="0">
                <a:ln>
                  <a:noFill/>
                </a:ln>
                <a:solidFill>
                  <a:srgbClr val="FF3333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	</a:t>
            </a:r>
          </a:p>
          <a:p>
            <a:pPr marL="212400" marR="0" lvl="0" indent="-21240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		</a:t>
            </a:r>
          </a:p>
          <a:p>
            <a:pPr marL="212400" marR="0" lvl="0" indent="-21240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	</a:t>
            </a: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is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linearly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related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abundance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sz="16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target transcript</a:t>
            </a: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814400" y="2781360"/>
            <a:ext cx="1385999" cy="151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5"/>
          <p:cNvSpPr/>
          <p:nvPr/>
        </p:nvSpPr>
        <p:spPr>
          <a:xfrm>
            <a:off x="6363720" y="32022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6"/>
          <p:cNvSpPr/>
          <p:nvPr/>
        </p:nvSpPr>
        <p:spPr>
          <a:xfrm>
            <a:off x="6455880" y="37548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7"/>
          <p:cNvSpPr/>
          <p:nvPr/>
        </p:nvSpPr>
        <p:spPr>
          <a:xfrm>
            <a:off x="4572000" y="34286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8"/>
          <p:cNvSpPr/>
          <p:nvPr/>
        </p:nvSpPr>
        <p:spPr>
          <a:xfrm>
            <a:off x="5029200" y="36975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9"/>
          <p:cNvSpPr/>
          <p:nvPr/>
        </p:nvSpPr>
        <p:spPr>
          <a:xfrm>
            <a:off x="5987520" y="337068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10"/>
          <p:cNvSpPr/>
          <p:nvPr/>
        </p:nvSpPr>
        <p:spPr>
          <a:xfrm>
            <a:off x="6139800" y="3522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11"/>
          <p:cNvSpPr/>
          <p:nvPr/>
        </p:nvSpPr>
        <p:spPr>
          <a:xfrm>
            <a:off x="6444719" y="3827879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2"/>
          <p:cNvSpPr/>
          <p:nvPr/>
        </p:nvSpPr>
        <p:spPr>
          <a:xfrm>
            <a:off x="5834879" y="3218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AutoShape 13"/>
          <p:cNvSpPr/>
          <p:nvPr/>
        </p:nvSpPr>
        <p:spPr>
          <a:xfrm>
            <a:off x="5987520" y="337068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AutoShape 14"/>
          <p:cNvSpPr/>
          <p:nvPr/>
        </p:nvSpPr>
        <p:spPr>
          <a:xfrm>
            <a:off x="6139800" y="3522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AutoShape 15"/>
          <p:cNvSpPr/>
          <p:nvPr/>
        </p:nvSpPr>
        <p:spPr>
          <a:xfrm>
            <a:off x="6292079" y="36752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AutoShape 16"/>
          <p:cNvSpPr/>
          <p:nvPr/>
        </p:nvSpPr>
        <p:spPr>
          <a:xfrm>
            <a:off x="6260400" y="393084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AutoShape 17"/>
          <p:cNvSpPr/>
          <p:nvPr/>
        </p:nvSpPr>
        <p:spPr>
          <a:xfrm>
            <a:off x="5574600" y="2953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AutoShape 18"/>
          <p:cNvSpPr/>
          <p:nvPr/>
        </p:nvSpPr>
        <p:spPr>
          <a:xfrm>
            <a:off x="5342760" y="31579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AutoShape 20"/>
          <p:cNvSpPr/>
          <p:nvPr/>
        </p:nvSpPr>
        <p:spPr>
          <a:xfrm>
            <a:off x="6508080" y="3299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AutoShape 21"/>
          <p:cNvSpPr/>
          <p:nvPr/>
        </p:nvSpPr>
        <p:spPr>
          <a:xfrm>
            <a:off x="5150880" y="33926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AutoShape 22"/>
          <p:cNvSpPr/>
          <p:nvPr/>
        </p:nvSpPr>
        <p:spPr>
          <a:xfrm>
            <a:off x="5303159" y="3545279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AutoShape 23"/>
          <p:cNvSpPr/>
          <p:nvPr/>
        </p:nvSpPr>
        <p:spPr>
          <a:xfrm>
            <a:off x="5455440" y="36975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AutoShape 24"/>
          <p:cNvSpPr/>
          <p:nvPr/>
        </p:nvSpPr>
        <p:spPr>
          <a:xfrm>
            <a:off x="5608080" y="38498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AutoShape 27"/>
          <p:cNvSpPr/>
          <p:nvPr/>
        </p:nvSpPr>
        <p:spPr>
          <a:xfrm>
            <a:off x="6135119" y="3008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AutoShape 31"/>
          <p:cNvSpPr/>
          <p:nvPr/>
        </p:nvSpPr>
        <p:spPr>
          <a:xfrm>
            <a:off x="5120639" y="3062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AutoShape 32"/>
          <p:cNvSpPr/>
          <p:nvPr/>
        </p:nvSpPr>
        <p:spPr>
          <a:xfrm>
            <a:off x="5803200" y="3623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AutoShape 33"/>
          <p:cNvSpPr/>
          <p:nvPr/>
        </p:nvSpPr>
        <p:spPr>
          <a:xfrm>
            <a:off x="5377680" y="326412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AutoShape 34"/>
          <p:cNvSpPr/>
          <p:nvPr/>
        </p:nvSpPr>
        <p:spPr>
          <a:xfrm>
            <a:off x="5936760" y="28512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Right Arrow 1"/>
          <p:cNvSpPr/>
          <p:nvPr/>
        </p:nvSpPr>
        <p:spPr>
          <a:xfrm>
            <a:off x="3761279" y="3342600"/>
            <a:ext cx="262080" cy="223560"/>
          </a:xfrm>
          <a:custGeom>
            <a:avLst>
              <a:gd name="f0" fmla="val 12338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FF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Titel 1"/>
          <p:cNvSpPr txBox="1">
            <a:spLocks noGrp="1"/>
          </p:cNvSpPr>
          <p:nvPr>
            <p:ph type="title" idx="4294967295"/>
          </p:nvPr>
        </p:nvSpPr>
        <p:spPr>
          <a:xfrm>
            <a:off x="146832" y="-7199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RNA-Seq</a:t>
            </a:r>
          </a:p>
        </p:txBody>
      </p:sp>
    </p:spTree>
    <p:extLst>
      <p:ext uri="{BB962C8B-B14F-4D97-AF65-F5344CB8AC3E}">
        <p14:creationId xmlns:p14="http://schemas.microsoft.com/office/powerpoint/2010/main" val="3375088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94E1-60A0-E2A0-622B-37F06147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Secondary Analysis (Bulk &amp; SC)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60ED6-FC08-D650-6F83-D9070B5613F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6868" y="570960"/>
            <a:ext cx="8229240" cy="1544032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Dimensionality reduction (PCA, t-SNE, UMAP)</a:t>
            </a:r>
          </a:p>
          <a:p>
            <a:r>
              <a:rPr lang="en-US" sz="2000" dirty="0">
                <a:solidFill>
                  <a:schemeClr val="tx2"/>
                </a:solidFill>
              </a:rPr>
              <a:t>Clustering</a:t>
            </a:r>
          </a:p>
          <a:p>
            <a:r>
              <a:rPr lang="en-US" sz="2000" dirty="0">
                <a:solidFill>
                  <a:schemeClr val="tx2"/>
                </a:solidFill>
              </a:rPr>
              <a:t>Differential Expression</a:t>
            </a:r>
          </a:p>
        </p:txBody>
      </p:sp>
      <p:pic>
        <p:nvPicPr>
          <p:cNvPr id="5" name="Picture 4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DEF161AD-62E9-4628-5EFB-F85F1BC1B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6" y="1866800"/>
            <a:ext cx="5938887" cy="3477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AF2E3-7355-E237-29A8-1639B51E320E}"/>
              </a:ext>
            </a:extLst>
          </p:cNvPr>
          <p:cNvSpPr txBox="1"/>
          <p:nvPr/>
        </p:nvSpPr>
        <p:spPr>
          <a:xfrm>
            <a:off x="754143" y="5656082"/>
            <a:ext cx="65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Clustering: K-means, graph-based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2659075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4C14-75FB-3032-31F3-43EC11D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Tertiary Analysis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FF8500E9-25C7-2331-97FB-FF4E82A07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20" y="635457"/>
            <a:ext cx="5754834" cy="248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F26C3-1D79-46FB-9460-78E583CA2AE4}"/>
              </a:ext>
            </a:extLst>
          </p:cNvPr>
          <p:cNvSpPr txBox="1"/>
          <p:nvPr/>
        </p:nvSpPr>
        <p:spPr>
          <a:xfrm>
            <a:off x="263950" y="738598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Pathway Analysis (*)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6B16C-9661-1561-2634-ACC72B98FF75}"/>
              </a:ext>
            </a:extLst>
          </p:cNvPr>
          <p:cNvSpPr txBox="1"/>
          <p:nvPr/>
        </p:nvSpPr>
        <p:spPr>
          <a:xfrm>
            <a:off x="25560" y="6158125"/>
            <a:ext cx="657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Source: </a:t>
            </a:r>
            <a:r>
              <a:rPr lang="en-US" sz="1100" dirty="0">
                <a:hlinkClick r:id="rId3"/>
              </a:rPr>
              <a:t>Proteome Analysis of Ground State Pluripotency</a:t>
            </a:r>
            <a:r>
              <a:rPr lang="en-US" sz="1100" dirty="0"/>
              <a:t>. </a:t>
            </a:r>
            <a:r>
              <a:rPr lang="en-US" sz="1100" dirty="0" err="1"/>
              <a:t>Taleahmad</a:t>
            </a:r>
            <a:r>
              <a:rPr lang="en-US" sz="1100" dirty="0"/>
              <a:t> et al.</a:t>
            </a:r>
          </a:p>
        </p:txBody>
      </p:sp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1842B258-2941-D78E-C750-56540EC3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80" y="3313261"/>
            <a:ext cx="2252322" cy="2498364"/>
          </a:xfrm>
          <a:prstGeom prst="rect">
            <a:avLst/>
          </a:prstGeom>
        </p:spPr>
      </p:pic>
      <p:pic>
        <p:nvPicPr>
          <p:cNvPr id="11" name="Picture 10" descr="A gorilla walking on a black background&#10;&#10;Description automatically generated">
            <a:extLst>
              <a:ext uri="{FF2B5EF4-FFF2-40B4-BE49-F238E27FC236}">
                <a16:creationId xmlns:a16="http://schemas.microsoft.com/office/drawing/2014/main" id="{A1C01B17-9B48-82B5-DE2B-0F0E2C31E6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20" y="3896306"/>
            <a:ext cx="1784728" cy="1529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6CA81D-35EE-1B2B-6326-F9F8FAACFC25}"/>
              </a:ext>
            </a:extLst>
          </p:cNvPr>
          <p:cNvSpPr txBox="1"/>
          <p:nvPr/>
        </p:nvSpPr>
        <p:spPr>
          <a:xfrm>
            <a:off x="263949" y="3742441"/>
            <a:ext cx="277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Gene Ontology Analysis</a:t>
            </a:r>
          </a:p>
        </p:txBody>
      </p:sp>
    </p:spTree>
    <p:extLst>
      <p:ext uri="{BB962C8B-B14F-4D97-AF65-F5344CB8AC3E}">
        <p14:creationId xmlns:p14="http://schemas.microsoft.com/office/powerpoint/2010/main" val="1577259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-91440" y="265176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Thanks!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67" t="-9003" r="13100" b="9003"/>
          <a:stretch/>
        </p:blipFill>
        <p:spPr>
          <a:xfrm>
            <a:off x="381663" y="-141759"/>
            <a:ext cx="7983109" cy="6393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345BB2-8CF6-7FDB-A0F5-0B6A26F6C45D}"/>
              </a:ext>
            </a:extLst>
          </p:cNvPr>
          <p:cNvSpPr txBox="1"/>
          <p:nvPr/>
        </p:nvSpPr>
        <p:spPr>
          <a:xfrm>
            <a:off x="1800520" y="5561814"/>
            <a:ext cx="581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This presentation describes the steps of this process</a:t>
            </a:r>
          </a:p>
        </p:txBody>
      </p:sp>
    </p:spTree>
    <p:extLst>
      <p:ext uri="{BB962C8B-B14F-4D97-AF65-F5344CB8AC3E}">
        <p14:creationId xmlns:p14="http://schemas.microsoft.com/office/powerpoint/2010/main" val="104102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0400" y="2423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03520" y="258768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783800" y="2712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962400" y="314639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519160" y="278748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92440" y="2492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747760" y="2286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179840" y="271152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7295759" y="27874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7541639" y="26254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497360" y="28782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2545920" y="274319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18680" y="27511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622479" y="2693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2091960" y="24526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7679880" y="3311279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7176600" y="30477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6994079" y="2627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7286040" y="235260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7179840" y="245268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7067160" y="295740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4998600" y="3452759"/>
            <a:ext cx="3962520" cy="76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5303520" y="29779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5622479" y="30686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5747760" y="314639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5532120" y="3213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5379480" y="3300479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1407600" y="2881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5519160" y="24001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1329840" y="34542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1560239" y="30337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5379480" y="2862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864800" y="3338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017439" y="34909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255320" y="27288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7" name="AutoShape 37"/>
          <p:cNvSpPr/>
          <p:nvPr/>
        </p:nvSpPr>
        <p:spPr>
          <a:xfrm>
            <a:off x="1407600" y="2881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8" name="AutoShape 38"/>
          <p:cNvSpPr/>
          <p:nvPr/>
        </p:nvSpPr>
        <p:spPr>
          <a:xfrm>
            <a:off x="1560239" y="30337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1712519" y="3186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864800" y="3338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2017439" y="34909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641720" y="2975039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7637040" y="30621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7203600" y="3259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7459200" y="317664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6975000" y="3341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872640" y="26683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7092360" y="25365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7589519" y="2541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2545920" y="33051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3296880" y="2936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1928519" y="28098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570960" y="29034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723599" y="30556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875879" y="32083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1028159" y="3360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7" name="AutoShape 57"/>
          <p:cNvSpPr/>
          <p:nvPr/>
        </p:nvSpPr>
        <p:spPr>
          <a:xfrm>
            <a:off x="2450520" y="2860345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8" name="AutoShape 58"/>
          <p:cNvSpPr/>
          <p:nvPr/>
        </p:nvSpPr>
        <p:spPr>
          <a:xfrm>
            <a:off x="2603160" y="31287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9" name="AutoShape 59"/>
          <p:cNvSpPr/>
          <p:nvPr/>
        </p:nvSpPr>
        <p:spPr>
          <a:xfrm>
            <a:off x="3003120" y="28573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0" name="AutoShape 60"/>
          <p:cNvSpPr/>
          <p:nvPr/>
        </p:nvSpPr>
        <p:spPr>
          <a:xfrm>
            <a:off x="1555199" y="2519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1" name="AutoShape 61"/>
          <p:cNvSpPr/>
          <p:nvPr/>
        </p:nvSpPr>
        <p:spPr>
          <a:xfrm>
            <a:off x="2603160" y="31287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2244240" y="2604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AutoShape 63"/>
          <p:cNvSpPr/>
          <p:nvPr/>
        </p:nvSpPr>
        <p:spPr>
          <a:xfrm>
            <a:off x="3060360" y="238284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2907720" y="26226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5" name="AutoShape 65"/>
          <p:cNvSpPr/>
          <p:nvPr/>
        </p:nvSpPr>
        <p:spPr>
          <a:xfrm>
            <a:off x="2450520" y="3043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6" name="AutoShape 66"/>
          <p:cNvSpPr/>
          <p:nvPr/>
        </p:nvSpPr>
        <p:spPr>
          <a:xfrm>
            <a:off x="3169800" y="3043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7" name="AutoShape 67"/>
          <p:cNvSpPr/>
          <p:nvPr/>
        </p:nvSpPr>
        <p:spPr>
          <a:xfrm>
            <a:off x="3247559" y="2516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8" name="AutoShape 68"/>
          <p:cNvSpPr/>
          <p:nvPr/>
        </p:nvSpPr>
        <p:spPr>
          <a:xfrm>
            <a:off x="3136320" y="32414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9" name="AutoShape 69"/>
          <p:cNvSpPr/>
          <p:nvPr/>
        </p:nvSpPr>
        <p:spPr>
          <a:xfrm>
            <a:off x="1631520" y="23749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0" name="AutoShape 70"/>
          <p:cNvSpPr/>
          <p:nvPr/>
        </p:nvSpPr>
        <p:spPr>
          <a:xfrm>
            <a:off x="583920" y="2325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1" name="AutoShape 71"/>
          <p:cNvSpPr/>
          <p:nvPr/>
        </p:nvSpPr>
        <p:spPr>
          <a:xfrm>
            <a:off x="540720" y="2573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AutoShape 72"/>
          <p:cNvSpPr/>
          <p:nvPr/>
        </p:nvSpPr>
        <p:spPr>
          <a:xfrm>
            <a:off x="2476080" y="2333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1223639" y="31338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AutoShape 74"/>
          <p:cNvSpPr/>
          <p:nvPr/>
        </p:nvSpPr>
        <p:spPr>
          <a:xfrm>
            <a:off x="453600" y="31478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AutoShape 75"/>
          <p:cNvSpPr/>
          <p:nvPr/>
        </p:nvSpPr>
        <p:spPr>
          <a:xfrm>
            <a:off x="2817360" y="34909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AutoShape 76"/>
          <p:cNvSpPr/>
          <p:nvPr/>
        </p:nvSpPr>
        <p:spPr>
          <a:xfrm>
            <a:off x="1993320" y="29541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 Box 77"/>
          <p:cNvSpPr/>
          <p:nvPr/>
        </p:nvSpPr>
        <p:spPr>
          <a:xfrm>
            <a:off x="4939920" y="3543120"/>
            <a:ext cx="2273400" cy="276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 genome</a:t>
            </a:r>
          </a:p>
        </p:txBody>
      </p:sp>
      <p:sp>
        <p:nvSpPr>
          <p:cNvPr id="78" name="Text Box 78"/>
          <p:cNvSpPr/>
          <p:nvPr/>
        </p:nvSpPr>
        <p:spPr>
          <a:xfrm>
            <a:off x="1333080" y="3717720"/>
            <a:ext cx="1511279" cy="458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RNA-Seq reads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Text Box 79"/>
          <p:cNvSpPr/>
          <p:nvPr/>
        </p:nvSpPr>
        <p:spPr>
          <a:xfrm>
            <a:off x="5984280" y="3840120"/>
            <a:ext cx="153828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Alignment</a:t>
            </a:r>
          </a:p>
        </p:txBody>
      </p:sp>
      <p:sp>
        <p:nvSpPr>
          <p:cNvPr id="80" name="AutoShape 80"/>
          <p:cNvSpPr/>
          <p:nvPr/>
        </p:nvSpPr>
        <p:spPr>
          <a:xfrm>
            <a:off x="4195440" y="2809800"/>
            <a:ext cx="533160" cy="318960"/>
          </a:xfrm>
          <a:custGeom>
            <a:avLst>
              <a:gd name="f0" fmla="val 15139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Titel 1"/>
          <p:cNvSpPr txBox="1">
            <a:spLocks noGrp="1"/>
          </p:cNvSpPr>
          <p:nvPr>
            <p:ph type="title" idx="4294967295"/>
          </p:nvPr>
        </p:nvSpPr>
        <p:spPr>
          <a:xfrm>
            <a:off x="25920" y="2304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From Raw Reads to Alignment</a:t>
            </a:r>
          </a:p>
        </p:txBody>
      </p:sp>
    </p:spTree>
    <p:extLst>
      <p:ext uri="{BB962C8B-B14F-4D97-AF65-F5344CB8AC3E}">
        <p14:creationId xmlns:p14="http://schemas.microsoft.com/office/powerpoint/2010/main" val="155281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72" r="12985" b="9710"/>
          <a:stretch/>
        </p:blipFill>
        <p:spPr>
          <a:xfrm>
            <a:off x="435401" y="318052"/>
            <a:ext cx="8273198" cy="55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411840" y="100584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 Box 2"/>
          <p:cNvSpPr/>
          <p:nvPr/>
        </p:nvSpPr>
        <p:spPr>
          <a:xfrm>
            <a:off x="365760" y="2639520"/>
            <a:ext cx="8275679" cy="2819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" y="1556639"/>
            <a:ext cx="8686800" cy="22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91966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7440" y="1556639"/>
            <a:ext cx="1580040" cy="22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B8FF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0240" y="1556639"/>
            <a:ext cx="2590919" cy="22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B8FF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440" y="1556639"/>
            <a:ext cx="158400" cy="22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28960" y="1560600"/>
            <a:ext cx="20412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3919" y="1560600"/>
            <a:ext cx="27504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3399" y="1560600"/>
            <a:ext cx="15948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0240" y="1560600"/>
            <a:ext cx="36504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31800" y="1560600"/>
            <a:ext cx="27936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83000" y="1560600"/>
            <a:ext cx="7920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4479" y="1560600"/>
            <a:ext cx="15948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43799" y="1560600"/>
            <a:ext cx="140040" cy="217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67640" y="3459600"/>
            <a:ext cx="7554599" cy="184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278280" y="2467800"/>
            <a:ext cx="8055360" cy="55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Line 17"/>
          <p:cNvSpPr/>
          <p:nvPr/>
        </p:nvSpPr>
        <p:spPr>
          <a:xfrm flipH="1" flipV="1">
            <a:off x="576000" y="1782000"/>
            <a:ext cx="745560" cy="687240"/>
          </a:xfrm>
          <a:prstGeom prst="line">
            <a:avLst/>
          </a:prstGeom>
          <a:noFill/>
          <a:ln w="9360" cap="sq">
            <a:solidFill>
              <a:srgbClr val="FF3333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Line 18"/>
          <p:cNvSpPr/>
          <p:nvPr/>
        </p:nvSpPr>
        <p:spPr>
          <a:xfrm flipV="1">
            <a:off x="2027160" y="1780200"/>
            <a:ext cx="174600" cy="687239"/>
          </a:xfrm>
          <a:prstGeom prst="line">
            <a:avLst/>
          </a:prstGeom>
          <a:noFill/>
          <a:ln w="9360" cap="sq">
            <a:solidFill>
              <a:srgbClr val="FF3333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Line 19"/>
          <p:cNvSpPr/>
          <p:nvPr/>
        </p:nvSpPr>
        <p:spPr>
          <a:xfrm flipV="1">
            <a:off x="1319760" y="1785960"/>
            <a:ext cx="3300480" cy="903600"/>
          </a:xfrm>
          <a:prstGeom prst="line">
            <a:avLst/>
          </a:prstGeom>
          <a:noFill/>
          <a:ln w="9360" cap="sq">
            <a:solidFill>
              <a:srgbClr val="0000FF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Line 20"/>
          <p:cNvSpPr/>
          <p:nvPr/>
        </p:nvSpPr>
        <p:spPr>
          <a:xfrm flipV="1">
            <a:off x="1982519" y="1785960"/>
            <a:ext cx="5228641" cy="903600"/>
          </a:xfrm>
          <a:prstGeom prst="line">
            <a:avLst/>
          </a:prstGeom>
          <a:noFill/>
          <a:ln w="9360" cap="sq">
            <a:solidFill>
              <a:srgbClr val="0000FF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GTF Files: Gene Transfer Format</a:t>
            </a:r>
          </a:p>
        </p:txBody>
      </p:sp>
    </p:spTree>
    <p:extLst>
      <p:ext uri="{BB962C8B-B14F-4D97-AF65-F5344CB8AC3E}">
        <p14:creationId xmlns:p14="http://schemas.microsoft.com/office/powerpoint/2010/main" val="42761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438119" y="240840"/>
            <a:ext cx="8229600" cy="857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 Box 2"/>
          <p:cNvSpPr/>
          <p:nvPr/>
        </p:nvSpPr>
        <p:spPr>
          <a:xfrm>
            <a:off x="163440" y="1041119"/>
            <a:ext cx="8961480" cy="251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8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/>
            </a:pP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Individual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are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aligned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a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genome</a:t>
            </a: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/>
            </a:pP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RNA-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seq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alignment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differs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from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standard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aligment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/>
            </a:pP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/>
            </a:pP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If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RNA-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Seq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spans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exon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boundary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, part of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map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will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not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map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contiguosly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</a:t>
            </a: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/>
            </a:pP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18"/>
              <a:buChar char="•"/>
              <a:tabLst/>
            </a:pP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causes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standard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mapping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procedure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chemeClr val="tx2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fail</a:t>
            </a:r>
            <a:endParaRPr lang="nl-BE" sz="2000" b="0" i="0" u="none" strike="noStrike" kern="1200" cap="none" dirty="0">
              <a:ln>
                <a:noFill/>
              </a:ln>
              <a:solidFill>
                <a:schemeClr val="tx2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438119" y="4520880"/>
            <a:ext cx="80009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B8FF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438119" y="4520880"/>
            <a:ext cx="6857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3320" y="4520880"/>
            <a:ext cx="6857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7439" y="4520880"/>
            <a:ext cx="1066680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0200" y="4530240"/>
            <a:ext cx="685799" cy="11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479" y="4517640"/>
            <a:ext cx="6857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TextBox 3"/>
          <p:cNvSpPr/>
          <p:nvPr/>
        </p:nvSpPr>
        <p:spPr>
          <a:xfrm flipH="1">
            <a:off x="4243320" y="4820760"/>
            <a:ext cx="800280" cy="276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Gene</a:t>
            </a:r>
          </a:p>
        </p:txBody>
      </p:sp>
      <p:sp>
        <p:nvSpPr>
          <p:cNvPr id="11" name="Rectangle 4"/>
          <p:cNvSpPr/>
          <p:nvPr/>
        </p:nvSpPr>
        <p:spPr>
          <a:xfrm>
            <a:off x="2408040" y="4371480"/>
            <a:ext cx="60984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08040" y="4115880"/>
            <a:ext cx="31608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3720" y="4117679"/>
            <a:ext cx="31572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Straight Connector 10"/>
          <p:cNvSpPr/>
          <p:nvPr/>
        </p:nvSpPr>
        <p:spPr>
          <a:xfrm>
            <a:off x="2724119" y="4140000"/>
            <a:ext cx="1479601" cy="144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extBox 13"/>
          <p:cNvSpPr/>
          <p:nvPr/>
        </p:nvSpPr>
        <p:spPr>
          <a:xfrm>
            <a:off x="590400" y="4674960"/>
            <a:ext cx="3812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E1</a:t>
            </a:r>
          </a:p>
        </p:txBody>
      </p:sp>
      <p:sp>
        <p:nvSpPr>
          <p:cNvPr id="16" name="TextBox 16"/>
          <p:cNvSpPr/>
          <p:nvPr/>
        </p:nvSpPr>
        <p:spPr>
          <a:xfrm>
            <a:off x="2043000" y="4674960"/>
            <a:ext cx="3812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E2</a:t>
            </a:r>
          </a:p>
        </p:txBody>
      </p:sp>
      <p:sp>
        <p:nvSpPr>
          <p:cNvPr id="17" name="TextBox 17"/>
          <p:cNvSpPr/>
          <p:nvPr/>
        </p:nvSpPr>
        <p:spPr>
          <a:xfrm>
            <a:off x="4362479" y="46749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E3</a:t>
            </a:r>
          </a:p>
        </p:txBody>
      </p:sp>
      <p:sp>
        <p:nvSpPr>
          <p:cNvPr id="18" name="TextBox 18"/>
          <p:cNvSpPr/>
          <p:nvPr/>
        </p:nvSpPr>
        <p:spPr>
          <a:xfrm>
            <a:off x="6477119" y="47127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E4</a:t>
            </a:r>
          </a:p>
        </p:txBody>
      </p:sp>
      <p:sp>
        <p:nvSpPr>
          <p:cNvPr id="19" name="TextBox 19"/>
          <p:cNvSpPr/>
          <p:nvPr/>
        </p:nvSpPr>
        <p:spPr>
          <a:xfrm>
            <a:off x="7962840" y="46749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E5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147760" y="4319280"/>
            <a:ext cx="171720" cy="19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2050919" y="4036679"/>
            <a:ext cx="279360" cy="231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2"/>
          <p:cNvSpPr/>
          <p:nvPr/>
        </p:nvSpPr>
        <p:spPr>
          <a:xfrm>
            <a:off x="3714840" y="3681000"/>
            <a:ext cx="1066680" cy="130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Straight Connector 29"/>
          <p:cNvSpPr/>
          <p:nvPr/>
        </p:nvSpPr>
        <p:spPr>
          <a:xfrm>
            <a:off x="4781520" y="3746160"/>
            <a:ext cx="0" cy="5868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Rectangle 32"/>
          <p:cNvSpPr/>
          <p:nvPr/>
        </p:nvSpPr>
        <p:spPr>
          <a:xfrm>
            <a:off x="4781520" y="3681000"/>
            <a:ext cx="679320" cy="130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Straight Connector 36"/>
          <p:cNvSpPr/>
          <p:nvPr/>
        </p:nvSpPr>
        <p:spPr>
          <a:xfrm>
            <a:off x="4781520" y="3746160"/>
            <a:ext cx="0" cy="5868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TextBox 39"/>
          <p:cNvSpPr/>
          <p:nvPr/>
        </p:nvSpPr>
        <p:spPr>
          <a:xfrm>
            <a:off x="4013279" y="37857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E2</a:t>
            </a:r>
          </a:p>
        </p:txBody>
      </p:sp>
      <p:sp>
        <p:nvSpPr>
          <p:cNvPr id="27" name="TextBox 40"/>
          <p:cNvSpPr/>
          <p:nvPr/>
        </p:nvSpPr>
        <p:spPr>
          <a:xfrm>
            <a:off x="4978440" y="3793679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E3</a:t>
            </a:r>
          </a:p>
        </p:txBody>
      </p:sp>
      <p:sp>
        <p:nvSpPr>
          <p:cNvPr id="28" name="Rectangle 41"/>
          <p:cNvSpPr/>
          <p:nvPr/>
        </p:nvSpPr>
        <p:spPr>
          <a:xfrm>
            <a:off x="4433760" y="3566880"/>
            <a:ext cx="60984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Splice-Aware Alignment</a:t>
            </a:r>
          </a:p>
        </p:txBody>
      </p:sp>
    </p:spTree>
    <p:extLst>
      <p:ext uri="{BB962C8B-B14F-4D97-AF65-F5344CB8AC3E}">
        <p14:creationId xmlns:p14="http://schemas.microsoft.com/office/powerpoint/2010/main" val="316491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64120" y="3242160"/>
            <a:ext cx="3962520" cy="76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78400" y="2790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732640" y="2682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732640" y="29343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461200" y="30074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642440" y="26643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945560" y="3020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642440" y="28850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012160" y="2783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5378400" y="3242160"/>
            <a:ext cx="824040" cy="76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7620120" y="3242160"/>
            <a:ext cx="823680" cy="76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Text Box 13"/>
          <p:cNvSpPr/>
          <p:nvPr/>
        </p:nvSpPr>
        <p:spPr>
          <a:xfrm>
            <a:off x="6330959" y="3334320"/>
            <a:ext cx="1573200" cy="26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1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 Genome</a:t>
            </a:r>
          </a:p>
        </p:txBody>
      </p:sp>
      <p:cxnSp>
        <p:nvCxnSpPr>
          <p:cNvPr id="14" name="AutoShape 14"/>
          <p:cNvCxnSpPr>
            <a:stCxn id="16" idx="1"/>
            <a:endCxn id="3" idx="3"/>
          </p:cNvCxnSpPr>
          <p:nvPr/>
        </p:nvCxnSpPr>
        <p:spPr>
          <a:xfrm flipV="1">
            <a:off x="4524480" y="2813040"/>
            <a:ext cx="853920" cy="264240"/>
          </a:xfrm>
          <a:prstGeom prst="straightConnector1">
            <a:avLst/>
          </a:prstGeom>
          <a:noFill/>
          <a:ln w="9360" cap="sq">
            <a:solidFill>
              <a:srgbClr val="FF0000"/>
            </a:solidFill>
            <a:prstDash val="solid"/>
            <a:miter/>
            <a:tailEnd type="arrow"/>
          </a:ln>
        </p:spPr>
      </p:cxn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23920" y="1430999"/>
            <a:ext cx="4300560" cy="283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utoShape 16"/>
          <p:cNvSpPr/>
          <p:nvPr/>
        </p:nvSpPr>
        <p:spPr>
          <a:xfrm>
            <a:off x="223920" y="2802600"/>
            <a:ext cx="4300560" cy="549360"/>
          </a:xfrm>
          <a:custGeom>
            <a:avLst>
              <a:gd name="f0" fmla="val 62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 cap="sq">
            <a:solidFill>
              <a:srgbClr val="FF33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TextBox 1"/>
          <p:cNvSpPr/>
          <p:nvPr/>
        </p:nvSpPr>
        <p:spPr>
          <a:xfrm>
            <a:off x="2341440" y="4591800"/>
            <a:ext cx="67820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BAM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files are machine-readable versions of  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SAM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files</a:t>
            </a:r>
          </a:p>
        </p:txBody>
      </p:sp>
      <p:sp>
        <p:nvSpPr>
          <p:cNvPr id="18" name="TextBox 2"/>
          <p:cNvSpPr/>
          <p:nvPr/>
        </p:nvSpPr>
        <p:spPr>
          <a:xfrm>
            <a:off x="1092240" y="1086480"/>
            <a:ext cx="533412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Extract 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SAM (Sequence Alignment Map)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file</a:t>
            </a:r>
          </a:p>
        </p:txBody>
      </p:sp>
      <p:sp>
        <p:nvSpPr>
          <p:cNvPr id="19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RNA-Seq BAM/SAM</a:t>
            </a:r>
          </a:p>
        </p:txBody>
      </p:sp>
    </p:spTree>
    <p:extLst>
      <p:ext uri="{BB962C8B-B14F-4D97-AF65-F5344CB8AC3E}">
        <p14:creationId xmlns:p14="http://schemas.microsoft.com/office/powerpoint/2010/main" val="1300190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26295</TotalTime>
  <Words>947</Words>
  <Application>Microsoft Office PowerPoint</Application>
  <PresentationFormat>On-screen Show (4:3)</PresentationFormat>
  <Paragraphs>210</Paragraphs>
  <Slides>32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Liberation Sans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RNA-Seq</vt:lpstr>
      <vt:lpstr>PowerPoint Presentation</vt:lpstr>
      <vt:lpstr>From Raw Reads to Alignment</vt:lpstr>
      <vt:lpstr>PowerPoint Presentation</vt:lpstr>
      <vt:lpstr>GTF Files: Gene Transfer Format</vt:lpstr>
      <vt:lpstr>Splice-Aware Alignment</vt:lpstr>
      <vt:lpstr>RNA-Seq BAM/SAM</vt:lpstr>
      <vt:lpstr>RNA-Seq BAM/SAM</vt:lpstr>
      <vt:lpstr>PowerPoint Presentation</vt:lpstr>
      <vt:lpstr>PowerPoint Presentation</vt:lpstr>
      <vt:lpstr>PowerPoint Presentation</vt:lpstr>
      <vt:lpstr>PowerPoint Presentation</vt:lpstr>
      <vt:lpstr>Report: Used Reads</vt:lpstr>
      <vt:lpstr>Sample Clustering and PCA plot</vt:lpstr>
      <vt:lpstr>Top 50 Highly Expressed Genes</vt:lpstr>
      <vt:lpstr>Differential Expression</vt:lpstr>
      <vt:lpstr>Differential Expression Table (DESeq)</vt:lpstr>
      <vt:lpstr>Tips  for Designing Own RNASeq Expermient</vt:lpstr>
      <vt:lpstr>PowerPoint Presentation</vt:lpstr>
      <vt:lpstr>PowerPoint Presentation</vt:lpstr>
      <vt:lpstr>PowerPoint Presentation</vt:lpstr>
      <vt:lpstr>PowerPoint Presentation</vt:lpstr>
      <vt:lpstr>Pairing Samples</vt:lpstr>
      <vt:lpstr>RNASeq is more than DE only</vt:lpstr>
      <vt:lpstr>Bulk vs Single Cell RNA Sequencing</vt:lpstr>
      <vt:lpstr>Bulk vs Single Cell RNA Sequencing</vt:lpstr>
      <vt:lpstr>10 x Single Cell Detailed Primary Analysis</vt:lpstr>
      <vt:lpstr>Secondary Analysis (Bulk &amp; SC) </vt:lpstr>
      <vt:lpstr>Tertiary Analysis</vt:lpstr>
      <vt:lpstr>PowerPoint Presentation</vt:lpstr>
    </vt:vector>
  </TitlesOfParts>
  <Company>UZL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Bionformatics</dc:title>
  <dc:subject/>
  <dc:creator>Alvaro Cortes</dc:creator>
  <dc:description/>
  <cp:lastModifiedBy>Alvaro Cortes Calabuig</cp:lastModifiedBy>
  <cp:revision>276</cp:revision>
  <dcterms:created xsi:type="dcterms:W3CDTF">2013-09-11T14:58:58Z</dcterms:created>
  <dcterms:modified xsi:type="dcterms:W3CDTF">2023-10-25T17:13:18Z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UZL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Diavoorstelling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